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72" r:id="rId5"/>
    <p:sldId id="273" r:id="rId6"/>
    <p:sldId id="274" r:id="rId7"/>
    <p:sldId id="259" r:id="rId8"/>
    <p:sldId id="275" r:id="rId9"/>
    <p:sldId id="260" r:id="rId10"/>
    <p:sldId id="261" r:id="rId11"/>
    <p:sldId id="262" r:id="rId12"/>
    <p:sldId id="266" r:id="rId13"/>
    <p:sldId id="263" r:id="rId14"/>
    <p:sldId id="264" r:id="rId15"/>
    <p:sldId id="265" r:id="rId16"/>
    <p:sldId id="267" r:id="rId17"/>
    <p:sldId id="268" r:id="rId18"/>
    <p:sldId id="269" r:id="rId19"/>
    <p:sldId id="271" r:id="rId20"/>
    <p:sldId id="270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6" r:id="rId31"/>
    <p:sldId id="293" r:id="rId32"/>
    <p:sldId id="288" r:id="rId33"/>
    <p:sldId id="287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Blacktivists In The Archive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539663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Original Author: Ed Summers</a:t>
            </a:r>
          </a:p>
          <a:p>
            <a:pPr algn="ctr"/>
            <a:r>
              <a:rPr lang="en-US" dirty="0"/>
              <a:t>Course: CS895</a:t>
            </a:r>
          </a:p>
          <a:p>
            <a:pPr algn="ctr"/>
            <a:r>
              <a:rPr lang="en-US" dirty="0"/>
              <a:t>2019-03-06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3E44A-61CD-4743-9626-78B8FCC698D0}"/>
              </a:ext>
            </a:extLst>
          </p:cNvPr>
          <p:cNvSpPr txBox="1"/>
          <p:nvPr/>
        </p:nvSpPr>
        <p:spPr>
          <a:xfrm>
            <a:off x="2549718" y="5941123"/>
            <a:ext cx="70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FD83F-22C6-42A2-A6F4-75A50CC9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C54E3-2C9C-46BB-B8D6-C7EA191C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5D8A1-032A-4B3C-896B-5528AF12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5F54B-A327-4A26-B537-30222FF6F350}"/>
              </a:ext>
            </a:extLst>
          </p:cNvPr>
          <p:cNvSpPr txBox="1"/>
          <p:nvPr/>
        </p:nvSpPr>
        <p:spPr>
          <a:xfrm>
            <a:off x="3783960" y="5934216"/>
            <a:ext cx="462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https://www.facebook.com/blacktivists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D9B39-A8C9-874F-994F-B1F03D98B3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4325" y="1489579"/>
            <a:ext cx="5683349" cy="38788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308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167738-F273-466C-8D1D-333D09B27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293D96-C612-439F-AF6A-68E47B8B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1C64D-50B1-4062-AFAC-107829EB9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67267-91E2-411C-85D9-588BD0F2C073}"/>
              </a:ext>
            </a:extLst>
          </p:cNvPr>
          <p:cNvSpPr txBox="1"/>
          <p:nvPr/>
        </p:nvSpPr>
        <p:spPr>
          <a:xfrm>
            <a:off x="3783959" y="5934216"/>
            <a:ext cx="472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twitter.com</a:t>
            </a:r>
            <a:r>
              <a:rPr lang="en-US" dirty="0"/>
              <a:t>/blacktivist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7383F-7E02-3A44-8368-FB8CBD59C6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03" y="2847430"/>
            <a:ext cx="10515539" cy="1163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476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B38FF-F59B-4BCF-9427-1E96F6B06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Shall We Try Another Method?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1C4033-6C3F-49C5-8EAC-020D995A8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Twitter Returns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1731-A63F-47F3-A5EC-0A0BC117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7C8AA-D118-4EE0-BBE1-5FF482A5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DDE2-D07B-4F22-9A59-2D57747F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88632C-DDFA-4710-8EB4-7C621DFD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6F07EE-0C18-44B4-A6C8-B9850854C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5151D-7289-4959-B3C5-CAD01253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B553F-4E2B-42F6-AF84-D04C7750D396}"/>
              </a:ext>
            </a:extLst>
          </p:cNvPr>
          <p:cNvSpPr txBox="1"/>
          <p:nvPr/>
        </p:nvSpPr>
        <p:spPr>
          <a:xfrm>
            <a:off x="2939758" y="5945373"/>
            <a:ext cx="809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https://twitter.com/search?q=%40blacktivists&amp;src=typd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ECA7DB-B6BE-2D45-93CC-C78512778C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8808" y="1267407"/>
            <a:ext cx="8654384" cy="4323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325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AA27C-CA85-4F19-AE6E-0713684B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48127-926F-4F86-9AB5-1DE0AEED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5B256-6757-4EB6-BCE7-DBE7D4A0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CA81B-3348-4234-9649-9B8377FFF097}"/>
              </a:ext>
            </a:extLst>
          </p:cNvPr>
          <p:cNvSpPr txBox="1"/>
          <p:nvPr/>
        </p:nvSpPr>
        <p:spPr>
          <a:xfrm>
            <a:off x="2615649" y="5933197"/>
            <a:ext cx="888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https://twitter.com/justin_littman/status/915285234249355264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6B8B1E-0984-C942-9C48-5A50922413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4190" y="555471"/>
            <a:ext cx="7263619" cy="5216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094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07337-0A7D-4418-91CB-F559AF35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A76371-630C-47DA-8C35-343CC6F6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2698F-765C-44B6-B5FF-A2FB0A72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D23F7-8656-49CD-B706-321A0A165C9A}"/>
              </a:ext>
            </a:extLst>
          </p:cNvPr>
          <p:cNvSpPr txBox="1"/>
          <p:nvPr/>
        </p:nvSpPr>
        <p:spPr>
          <a:xfrm>
            <a:off x="2453595" y="5892515"/>
            <a:ext cx="87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https://gwu-libraries.github.io/sfm-ui/posts/2017-10-03-blacktivist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2D162-C21A-864D-B5B3-93A7375E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3470" y="717452"/>
            <a:ext cx="6105059" cy="4712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263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048BB8-6C5C-472B-B612-8837F086D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This Another Dead End?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355231E-74A7-43C7-AA39-BB9942D077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the internet archive can tell us.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2C433-0596-4354-9503-E47127E1C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CD6AA0-5F90-491F-BC35-5CA8EE4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DE957-7B01-4922-BC88-4C3D9379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7D741-10CB-407F-85D7-D2750DDE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A46E8-978E-4057-BF0A-A4DFFC1C4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5676-424C-4FA7-A7FD-3E7912E1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482D9-A58B-4729-BC2A-6A74641F46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8510" y="1092900"/>
            <a:ext cx="6074979" cy="4666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19A2D-2966-41E7-86A1-341574D61107}"/>
              </a:ext>
            </a:extLst>
          </p:cNvPr>
          <p:cNvSpPr txBox="1"/>
          <p:nvPr/>
        </p:nvSpPr>
        <p:spPr>
          <a:xfrm>
            <a:off x="1019666" y="5891114"/>
            <a:ext cx="1096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https://web.archive.org/web/*/https://gwu-libraries.github.io/sfm-ui/posts/2017-10-03-blacktivist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250241-E71D-4937-8E14-B5B317C44A66}"/>
              </a:ext>
            </a:extLst>
          </p:cNvPr>
          <p:cNvSpPr/>
          <p:nvPr/>
        </p:nvSpPr>
        <p:spPr>
          <a:xfrm>
            <a:off x="5165889" y="5691775"/>
            <a:ext cx="320511" cy="310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BEF259-9568-461C-86D5-2DDF792D3C13}"/>
              </a:ext>
            </a:extLst>
          </p:cNvPr>
          <p:cNvSpPr txBox="1"/>
          <p:nvPr/>
        </p:nvSpPr>
        <p:spPr>
          <a:xfrm>
            <a:off x="6740165" y="5137609"/>
            <a:ext cx="129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Archive Hit!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C77EFE-085A-42AC-B081-5D7CE5E1B91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486400" y="5322275"/>
            <a:ext cx="1253765" cy="442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29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26601-9FEC-4C56-ABBF-113DA3A5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725EB-45A2-4407-93BF-FFA4B425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BF48E-0FF0-4628-A584-8A0D22B5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B9918-22CB-4FA7-8243-4FA82300EE9C}"/>
              </a:ext>
            </a:extLst>
          </p:cNvPr>
          <p:cNvSpPr txBox="1"/>
          <p:nvPr/>
        </p:nvSpPr>
        <p:spPr>
          <a:xfrm>
            <a:off x="260808" y="5913633"/>
            <a:ext cx="1193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https://web.archive.org/web/20171003184615/https://gwu-libraries.github.io/sfm-ui/posts/2017-10-03-blacktivist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AA4ADD-4431-104C-8E3E-82707A45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282" y="671245"/>
            <a:ext cx="7779435" cy="50655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230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5BE274-9964-4583-AE2A-D3E5CB88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D73215-D4DB-4915-8117-EA1EA2A37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A45B7-FD19-4B04-88BB-282392878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8927B-EECB-42C9-840A-53BA65788089}"/>
              </a:ext>
            </a:extLst>
          </p:cNvPr>
          <p:cNvSpPr txBox="1"/>
          <p:nvPr/>
        </p:nvSpPr>
        <p:spPr>
          <a:xfrm>
            <a:off x="1687396" y="5914418"/>
            <a:ext cx="10504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https://dataverse.harvard.edu/dataset.xhtml?persistentId=doi:10.7910/DVN/PDI7IN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B233F-F10B-6D4D-8397-5D9510E17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395" y="398215"/>
            <a:ext cx="8817209" cy="5340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953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F70DF-04C9-4184-ABF7-F733D292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5303B-843C-4B20-8C63-EF36175A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9561B-AD31-4B81-85C8-D2E36406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3EE07-517C-44CD-94A8-0CC926CBEB59}"/>
              </a:ext>
            </a:extLst>
          </p:cNvPr>
          <p:cNvSpPr txBox="1"/>
          <p:nvPr/>
        </p:nvSpPr>
        <p:spPr>
          <a:xfrm>
            <a:off x="2549718" y="5941123"/>
            <a:ext cx="70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88C72-13F9-8743-A6B3-C8F0D3792E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7946" y="492223"/>
            <a:ext cx="5852160" cy="5221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2174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8E2370-E666-47AB-8168-FC834DFE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The 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ECDCE4-9236-4F2E-8B7D-C0B919F58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For the 2016 US Presidential election Twitter Collection:</a:t>
            </a:r>
          </a:p>
          <a:p>
            <a:pPr marL="0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Using terms: election2016, election, Clinton, Kaine, Trump, or Pence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Or mentions: @</a:t>
            </a:r>
            <a:r>
              <a:rPr lang="en-US" sz="2400" dirty="0" err="1"/>
              <a:t>realDonaldTrump</a:t>
            </a:r>
            <a:r>
              <a:rPr lang="en-US" sz="2400" dirty="0"/>
              <a:t>, @</a:t>
            </a:r>
            <a:r>
              <a:rPr lang="en-US" sz="2400" dirty="0" err="1"/>
              <a:t>HillaryClinton</a:t>
            </a:r>
            <a:r>
              <a:rPr lang="en-US" sz="2400" dirty="0"/>
              <a:t>, @</a:t>
            </a:r>
            <a:r>
              <a:rPr lang="en-US" sz="2400" dirty="0" err="1"/>
              <a:t>TimKaine</a:t>
            </a:r>
            <a:r>
              <a:rPr lang="en-US" sz="2400" dirty="0"/>
              <a:t>, and @</a:t>
            </a:r>
            <a:r>
              <a:rPr lang="en-US" sz="2400" dirty="0" err="1"/>
              <a:t>Mike_Pence</a:t>
            </a: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@</a:t>
            </a:r>
            <a:r>
              <a:rPr lang="en-US" sz="2400" dirty="0" err="1"/>
              <a:t>justin_littman</a:t>
            </a:r>
            <a:r>
              <a:rPr lang="en-US" sz="2400" dirty="0"/>
              <a:t> concludes with only 87 results, showing little or no association to @Blacktivist</a:t>
            </a:r>
          </a:p>
          <a:p>
            <a:pPr marL="201168" lvl="1" indent="0">
              <a:buNone/>
            </a:pPr>
            <a:endParaRPr lang="en-US" sz="2400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02F97-8FD0-40B5-90CB-7F024E93C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98D9F-4605-4026-B45C-7ADB2C5B3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A29C4-2F76-4754-832E-58CF0361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0E090-0BC3-784B-A965-FA9D841BD613}"/>
              </a:ext>
            </a:extLst>
          </p:cNvPr>
          <p:cNvSpPr txBox="1"/>
          <p:nvPr/>
        </p:nvSpPr>
        <p:spPr>
          <a:xfrm>
            <a:off x="260808" y="5913633"/>
            <a:ext cx="1193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https://web.archive.org/web/20171003184615/https://gwu-libraries.github.io/sfm-ui/posts/2017-10-03-blacktivist</a:t>
            </a:r>
          </a:p>
        </p:txBody>
      </p:sp>
    </p:spTree>
    <p:extLst>
      <p:ext uri="{BB962C8B-B14F-4D97-AF65-F5344CB8AC3E}">
        <p14:creationId xmlns:p14="http://schemas.microsoft.com/office/powerpoint/2010/main" val="340041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4D160D-E6CA-4F47-A938-7125FCEC3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Blacktivist Has Essentially Vanished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D9DDFED-A2B2-4F81-AA42-87F44D3D17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But have “they” left any other footprints?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C5B92-D020-40CA-A516-CF673CDDA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C8B98-0CA3-44CD-AA25-C2D8EF38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D0BE8-7FF0-4D75-BFF6-A43D9310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99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89144-A5CB-42C6-BD91-C52C397C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7665-E361-4B47-9721-293A4893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1ACE-33D4-49F4-ADB0-53FD04E8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33323-3AEB-4DF9-B65D-B249699C15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702" y="519268"/>
            <a:ext cx="10395781" cy="5441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BAB827-6C0B-4DE6-9D00-943F7B637513}"/>
              </a:ext>
            </a:extLst>
          </p:cNvPr>
          <p:cNvSpPr txBox="1"/>
          <p:nvPr/>
        </p:nvSpPr>
        <p:spPr>
          <a:xfrm>
            <a:off x="4341334" y="5969400"/>
            <a:ext cx="3346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https://www.docnow.io/</a:t>
            </a:r>
          </a:p>
        </p:txBody>
      </p:sp>
    </p:spTree>
    <p:extLst>
      <p:ext uri="{BB962C8B-B14F-4D97-AF65-F5344CB8AC3E}">
        <p14:creationId xmlns:p14="http://schemas.microsoft.com/office/powerpoint/2010/main" val="112454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ED4999-6A3F-407E-A30D-D05A7D143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Documenting The Now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231BE6F-8CDA-443F-8038-402B736F85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See What Was Uncovered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71B62-65EF-429B-A363-DEF7B6D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18B101-2923-4926-96FE-4F6344F9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172CE-01A2-40FA-878E-9F7E4894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8A0279A-0589-45D8-89A8-98EBD754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Potentially Valid Conjectures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2FC00-5C7B-4982-9E01-4CF45FD5F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dirty="0"/>
              <a:t>Based on CNN reports, the use of the apostrophe was inconsistent.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“it`s” instead of “it’s”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 14 tweets that used ` and 4 that used ‘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370C39-0E40-4B8D-8856-77462755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DA71B-B413-4035-A53D-6CB6EF25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B1EED-F032-4D54-9D38-1080B182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C3B58-A860-4507-B2D7-753F902AECD0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95129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 This Mean Multiple Authors?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Keep Going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9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D907365-FD49-44C7-98A3-ED5D674D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Use Consistency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5E3244-1B54-49DA-BC21-D3379574D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“98% of the tweets included a photo, all of which have been flagged as unavailable in Twitter’s image cache (HTTP Status 403)” – Ed Summers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5092D-72A2-4A9D-905D-1F9DFFEAF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5348C-A23E-43F0-947A-CD3D3EE5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CF90-2A6D-40D5-A504-596DF97DB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DC46D-F49D-4037-9B9A-8D5F1186BA0E}"/>
              </a:ext>
            </a:extLst>
          </p:cNvPr>
          <p:cNvSpPr txBox="1"/>
          <p:nvPr/>
        </p:nvSpPr>
        <p:spPr>
          <a:xfrm>
            <a:off x="3069673" y="5885363"/>
            <a:ext cx="709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https://pbs.twimg.com/media/CrYoXmaWIAATfwm.jpg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FBBAC1-30AB-419E-8F90-C25BF2135D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812" y="2906100"/>
            <a:ext cx="3080375" cy="2439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718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6FBC-0C0C-4B4B-B153-054E6AB8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63F8-8587-4EC0-9BE3-9F4C16A98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18 of the photo tweets linked to Blacktivist Facebook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11 used Google URL </a:t>
            </a:r>
            <a:r>
              <a:rPr lang="en-US" dirty="0" err="1"/>
              <a:t>Shortener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FE466-9DE7-427C-87A3-86D794E7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57731-4DBA-4805-A4F1-E6A6D8A3B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645E8-1BA4-4475-BD91-23B09874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B16D2-B627-45EA-83FB-A9CFEF48A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12" y="3088113"/>
            <a:ext cx="6200775" cy="1209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F6EE4D-E516-4C15-92D5-FCEC60E3BDC7}"/>
              </a:ext>
            </a:extLst>
          </p:cNvPr>
          <p:cNvSpPr txBox="1"/>
          <p:nvPr/>
        </p:nvSpPr>
        <p:spPr>
          <a:xfrm>
            <a:off x="2572877" y="5913241"/>
            <a:ext cx="8582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421808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77369-F5FF-4582-BD35-B8D8F9DC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DD9A0-E7A7-425D-912D-276C0D618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04FF6-E9C4-4835-A5D0-80D6EA70C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EF3273-044F-45C5-9C0F-6FA75AB8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21" y="690233"/>
            <a:ext cx="8919757" cy="51213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AF6A06-03C8-40C0-8D1A-4666D602F05E}"/>
              </a:ext>
            </a:extLst>
          </p:cNvPr>
          <p:cNvSpPr txBox="1"/>
          <p:nvPr/>
        </p:nvSpPr>
        <p:spPr>
          <a:xfrm>
            <a:off x="2572877" y="5913241"/>
            <a:ext cx="704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CE45FC-5B12-4EE3-A58D-7FA1166D8852}"/>
              </a:ext>
            </a:extLst>
          </p:cNvPr>
          <p:cNvSpPr/>
          <p:nvPr/>
        </p:nvSpPr>
        <p:spPr>
          <a:xfrm>
            <a:off x="2810693" y="2228301"/>
            <a:ext cx="1517715" cy="2679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8F27F5-F48E-407D-A783-675DD1E9A490}"/>
              </a:ext>
            </a:extLst>
          </p:cNvPr>
          <p:cNvSpPr/>
          <p:nvPr/>
        </p:nvSpPr>
        <p:spPr>
          <a:xfrm>
            <a:off x="8056190" y="1178350"/>
            <a:ext cx="2157807" cy="37353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EBAD3-D652-3846-85A5-0FD152B71D28}"/>
              </a:ext>
            </a:extLst>
          </p:cNvPr>
          <p:cNvSpPr txBox="1"/>
          <p:nvPr/>
        </p:nvSpPr>
        <p:spPr>
          <a:xfrm>
            <a:off x="1636121" y="167013"/>
            <a:ext cx="696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Tweets Per Hour By The Account @blacktivists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2ECE5-0390-0A4E-A70A-F438723CC32B}"/>
              </a:ext>
            </a:extLst>
          </p:cNvPr>
          <p:cNvSpPr txBox="1"/>
          <p:nvPr/>
        </p:nvSpPr>
        <p:spPr>
          <a:xfrm>
            <a:off x="5156952" y="1702676"/>
            <a:ext cx="18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Human Workday?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EFFD73-E865-4B49-9F24-1A377C51CE75}"/>
              </a:ext>
            </a:extLst>
          </p:cNvPr>
          <p:cNvCxnSpPr>
            <a:cxnSpLocks/>
          </p:cNvCxnSpPr>
          <p:nvPr/>
        </p:nvCxnSpPr>
        <p:spPr>
          <a:xfrm flipH="1">
            <a:off x="4435367" y="1975945"/>
            <a:ext cx="721585" cy="767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D9429C-F876-374F-94B8-505E644D4BFB}"/>
              </a:ext>
            </a:extLst>
          </p:cNvPr>
          <p:cNvCxnSpPr>
            <a:cxnSpLocks/>
          </p:cNvCxnSpPr>
          <p:nvPr/>
        </p:nvCxnSpPr>
        <p:spPr>
          <a:xfrm>
            <a:off x="6915807" y="1975945"/>
            <a:ext cx="1040524" cy="767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66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FB7FD5-CE53-46EE-80BC-FFCDA406D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F2574-C873-496E-8CC3-3AC1312F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55DBD-EAF9-44C2-8B42-977CCE52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22972-3487-4E6D-BD00-15BE143C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46" y="726843"/>
            <a:ext cx="9501506" cy="5149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D4E1E0-9801-46F9-A5F7-D70AD43562A0}"/>
              </a:ext>
            </a:extLst>
          </p:cNvPr>
          <p:cNvSpPr txBox="1"/>
          <p:nvPr/>
        </p:nvSpPr>
        <p:spPr>
          <a:xfrm>
            <a:off x="2572877" y="5913241"/>
            <a:ext cx="827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1827-5456-C943-9E1A-8F5DABB0D7AD}"/>
              </a:ext>
            </a:extLst>
          </p:cNvPr>
          <p:cNvSpPr txBox="1"/>
          <p:nvPr/>
        </p:nvSpPr>
        <p:spPr>
          <a:xfrm>
            <a:off x="1345246" y="115017"/>
            <a:ext cx="872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Follower And Friend Count For The Account @blacktivists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94537-F2E3-F940-8C40-391534D4FD69}"/>
              </a:ext>
            </a:extLst>
          </p:cNvPr>
          <p:cNvSpPr txBox="1"/>
          <p:nvPr/>
        </p:nvSpPr>
        <p:spPr>
          <a:xfrm>
            <a:off x="8981820" y="2505670"/>
            <a:ext cx="1822604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No Large Spike In Follower Or User Counts</a:t>
            </a:r>
          </a:p>
        </p:txBody>
      </p:sp>
    </p:spTree>
    <p:extLst>
      <p:ext uri="{BB962C8B-B14F-4D97-AF65-F5344CB8AC3E}">
        <p14:creationId xmlns:p14="http://schemas.microsoft.com/office/powerpoint/2010/main" val="185123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C75F7-CC09-4CE0-83D8-CF0B1FB3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DAE37-BEDD-48E4-BAB8-85750583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1A1C-3CA4-4AB8-A099-BB36AF0EF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B2624-9E8A-4872-8486-E79B0C12A75F}"/>
              </a:ext>
            </a:extLst>
          </p:cNvPr>
          <p:cNvSpPr txBox="1"/>
          <p:nvPr/>
        </p:nvSpPr>
        <p:spPr>
          <a:xfrm>
            <a:off x="3006247" y="5930531"/>
            <a:ext cx="617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https://twitter.com/donie/status/913571130975252480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43B223-7151-9E43-B907-9527D21DFE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4238" y="558137"/>
            <a:ext cx="5303520" cy="51708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7464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Based On The Evidence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Accounts Are Likely Human And Not Bots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634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0714F-2F2B-074E-B33C-93337F75C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Links Between Social Media Accounts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DF57A-F7D9-5C45-BFFC-88A2A9061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two social media accounts had interactions with each other and were linked in some way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linking of accounts was based on public and private information of these two accounts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 accounts were linked to Russia based on sources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2400" b="1" dirty="0"/>
              <a:t>Problem</a:t>
            </a:r>
            <a:r>
              <a:rPr lang="en-US" dirty="0"/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Content created within Facebook could be abstracted from public view unless made available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Important to identify to mitigate the proper action based on evidence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91167-CB16-F641-BB06-51CF2618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04196-462F-F04F-B879-BEFD11670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7A20E-0BC8-5A4C-91E9-7BFC4B20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75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185A73-C860-46E1-9002-464C2B9DF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Should We Not Have Access To This Information?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715BF72-5F78-4A44-B925-253EA93247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 US </a:t>
            </a:r>
            <a:r>
              <a:rPr lang="en-US" dirty="0" err="1"/>
              <a:t>ReCall</a:t>
            </a:r>
            <a:r>
              <a:rPr lang="en-US" dirty="0"/>
              <a:t>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562F7-8DF1-4C95-B1B3-7A246242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5D39F-B55B-42DA-B46E-449DA6B0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167B-95DF-4800-BF26-385AA88B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8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79B0E-722C-470A-8167-C243F4078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98FF3-3FA5-403A-ACC5-3B7632C2A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BF7-8A60-4643-B8A9-A12B405D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4E06B-BB4B-4074-8FCB-1C0F51108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8275" y="844063"/>
            <a:ext cx="7535449" cy="46311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650D1-B380-4887-9E8F-98A3DE643151}"/>
              </a:ext>
            </a:extLst>
          </p:cNvPr>
          <p:cNvSpPr txBox="1"/>
          <p:nvPr/>
        </p:nvSpPr>
        <p:spPr>
          <a:xfrm>
            <a:off x="425777" y="5873341"/>
            <a:ext cx="11340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https://www.theguardian.com/technology/2015/jun/04/twitter-blocks-transparency-in-government-archive-politwoops-breaching-terms-service</a:t>
            </a:r>
          </a:p>
        </p:txBody>
      </p:sp>
    </p:spTree>
    <p:extLst>
      <p:ext uri="{BB962C8B-B14F-4D97-AF65-F5344CB8AC3E}">
        <p14:creationId xmlns:p14="http://schemas.microsoft.com/office/powerpoint/2010/main" val="13389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522640-B025-4847-9288-8A2755DC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D93CD-D1A3-4F6E-982F-B928B7486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E9E2A-34BD-484D-8E83-3C26DB3AE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DD9AE-4F53-4FD3-9AF8-DD263C2BEC96}"/>
              </a:ext>
            </a:extLst>
          </p:cNvPr>
          <p:cNvSpPr txBox="1"/>
          <p:nvPr/>
        </p:nvSpPr>
        <p:spPr>
          <a:xfrm>
            <a:off x="2094000" y="5869353"/>
            <a:ext cx="800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https://www.nytimes.com/2016/01/01/technology/twitter-politwoops.html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31E31-D0C4-8446-BBCF-9279C20639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6241" y="759655"/>
            <a:ext cx="7339518" cy="48885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53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4CD962-9F01-4A38-8765-BCB2987E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From The Author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EECD1-CA20-4836-A340-FF111C31D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Urges accounts of Blacktivist to become public record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Implies Twitter should follow suit based on </a:t>
            </a:r>
            <a:r>
              <a:rPr lang="en-US" dirty="0" err="1"/>
              <a:t>Politwoops</a:t>
            </a:r>
            <a:r>
              <a:rPr lang="en-US" dirty="0"/>
              <a:t> decision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Summers presents information through his project, Documenting the Now, to contribute his public service to the community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DFAB3B-FA8D-48A5-80D3-F265DBC3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B431C1-0C3D-4B56-9615-C97E3BA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0E49C-3BB6-419B-9ED7-6C768C868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06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EE7-C561-4BA9-827E-8DC37A41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88EB0-AFAA-4B3C-B65A-41ED70F95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Social media accounts can appear then disappear quickly leaving a lasting footprint in society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Can potential sway the outcome of a historical event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These types of accounts: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Influence public opinion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Cause public uproar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Spread misinformation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Promote an agenda</a:t>
            </a:r>
          </a:p>
          <a:p>
            <a:pPr marL="201168" lvl="1" indent="0">
              <a:buNone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CB3EC-6D70-4909-8367-FB7A8694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D98E1-4356-488F-9C3C-3F70AC1B6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84B78-1683-4C67-8BDE-DB7C5EC3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01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40E06C-7C05-4A32-B3E0-5EE9EA3DED2D}"/>
              </a:ext>
            </a:extLst>
          </p:cNvPr>
          <p:cNvSpPr txBox="1"/>
          <p:nvPr/>
        </p:nvSpPr>
        <p:spPr>
          <a:xfrm>
            <a:off x="5049623" y="2570614"/>
            <a:ext cx="209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Twitter: </a:t>
            </a:r>
            <a:r>
              <a:rPr lang="en-US" dirty="0">
                <a:solidFill>
                  <a:schemeClr val="accent1"/>
                </a:solidFill>
              </a:rPr>
              <a:t>@mstev0du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40E70F-CAAA-41E8-8740-20C42320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32749-AD9A-47E0-B624-9786C6CA0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2E14-1F07-4729-A3D6-4EB5D249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AD86A3-B8AE-44E8-8DE5-CA7A8CB5C993}"/>
              </a:ext>
            </a:extLst>
          </p:cNvPr>
          <p:cNvSpPr txBox="1"/>
          <p:nvPr/>
        </p:nvSpPr>
        <p:spPr>
          <a:xfrm>
            <a:off x="783996" y="5932486"/>
            <a:ext cx="106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https://www.theguardian.com/technology/2017/sep/30/blacktivist-facebook-account-russia-us-election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6F4C2-8195-B64F-8DFE-E687E2444F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3366" y="370007"/>
            <a:ext cx="5795890" cy="55624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760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9A7C97-0529-4F81-B69B-A2126EA7D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79E2B-2BB5-4764-9FFE-93B5C18A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8DBEC-939E-4A51-B650-D520AB56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371BB-7BCB-4E5B-A3F7-45970194D734}"/>
              </a:ext>
            </a:extLst>
          </p:cNvPr>
          <p:cNvSpPr txBox="1"/>
          <p:nvPr/>
        </p:nvSpPr>
        <p:spPr>
          <a:xfrm>
            <a:off x="2524027" y="5881658"/>
            <a:ext cx="7143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https://www.facebook.com/photo.php?fbid=10154097683603610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3088F-283D-DE41-A0FB-FA03332AA7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072" y="998806"/>
            <a:ext cx="8412480" cy="48828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9604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530047-C1D0-407F-9933-71D7FCFB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5D7D03-4AB9-442E-B82E-BC55DCAB5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134DD-C2E2-46E9-8569-6C6FA4EE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F77B0-1693-4EB1-8523-53827E1DBD2D}"/>
              </a:ext>
            </a:extLst>
          </p:cNvPr>
          <p:cNvSpPr txBox="1"/>
          <p:nvPr/>
        </p:nvSpPr>
        <p:spPr>
          <a:xfrm>
            <a:off x="548640" y="5953037"/>
            <a:ext cx="11094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https://www.theguardian.com/technology/2017/sep/27/mark-zuckerberg-facebook-2016-election-fake-news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BEEFF-D702-EB47-AA9C-5B9483E2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9551" y="298927"/>
            <a:ext cx="4543865" cy="55166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634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ACE534-353A-4202-8E19-9AC52E23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Russia Influencing American Politics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3B9F5-3CF7-40EF-B744-C75B78B2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Blacktivist was a member of 470 linked Russian Facebook accounts and of 200 Twitter accounts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1D6ED-4917-4D2A-B4B7-F090AE5F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AF1C0A-0145-49AA-8E79-68A459920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6F6A7-1B8A-463C-A6DA-429A2020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9668C-3302-46B3-BB72-0B5932E68865}"/>
              </a:ext>
            </a:extLst>
          </p:cNvPr>
          <p:cNvSpPr txBox="1"/>
          <p:nvPr/>
        </p:nvSpPr>
        <p:spPr>
          <a:xfrm>
            <a:off x="2567567" y="5869094"/>
            <a:ext cx="7056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https://news.docnow.io/blacktivists-in-the-archive-71c807aa247e</a:t>
            </a:r>
          </a:p>
        </p:txBody>
      </p:sp>
    </p:spTree>
    <p:extLst>
      <p:ext uri="{BB962C8B-B14F-4D97-AF65-F5344CB8AC3E}">
        <p14:creationId xmlns:p14="http://schemas.microsoft.com/office/powerpoint/2010/main" val="113534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F9169-8255-404E-8C0A-D87F0568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37632-03EF-4838-A09A-A7FD95AD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5D26D-5377-42C6-BD54-538529A7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0D8CCE-8F4B-42FE-9445-B2E1D0FF4323}"/>
              </a:ext>
            </a:extLst>
          </p:cNvPr>
          <p:cNvSpPr txBox="1"/>
          <p:nvPr/>
        </p:nvSpPr>
        <p:spPr>
          <a:xfrm>
            <a:off x="1534369" y="5956311"/>
            <a:ext cx="985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https://thehill.com/homenews/senate/352743-senate-panel-invites-facebook-to-testify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9AF593-B6E6-C44A-B473-1751BF5156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57" y="351692"/>
            <a:ext cx="9128777" cy="5604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095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DB38FF-F59B-4BCF-9427-1E96F6B062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Why Blacktivist And Do These Accounts Still Exist?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C1C4033-6C3F-49C5-8EAC-020D995A88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Take A Look.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51731-A63F-47F3-A5EC-0A0BC117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3/6/2019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27C8AA-D118-4EE0-BBE1-5FF482A5C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ADDE2-D07B-4F22-9A59-2D57747F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57261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351</TotalTime>
  <Words>1163</Words>
  <Application>Microsoft Macintosh PowerPoint</Application>
  <PresentationFormat>Widescreen</PresentationFormat>
  <Paragraphs>203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Calibri</vt:lpstr>
      <vt:lpstr>Calibri Light</vt:lpstr>
      <vt:lpstr>Courier New</vt:lpstr>
      <vt:lpstr>OduTheme</vt:lpstr>
      <vt:lpstr>Blacktivists In The Archive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Russia Influencing American Politics</vt:lpstr>
      <vt:lpstr>PowerPoint Presentation</vt:lpstr>
      <vt:lpstr>But Why Blacktivist And Do These Accounts Still Exist?</vt:lpstr>
      <vt:lpstr>PowerPoint Presentation</vt:lpstr>
      <vt:lpstr>PowerPoint Presentation</vt:lpstr>
      <vt:lpstr>Shall We Try Another Method?</vt:lpstr>
      <vt:lpstr>PowerPoint Presentation</vt:lpstr>
      <vt:lpstr>PowerPoint Presentation</vt:lpstr>
      <vt:lpstr>PowerPoint Presentation</vt:lpstr>
      <vt:lpstr>Is This Another Dead End?</vt:lpstr>
      <vt:lpstr>PowerPoint Presentation</vt:lpstr>
      <vt:lpstr>PowerPoint Presentation</vt:lpstr>
      <vt:lpstr>PowerPoint Presentation</vt:lpstr>
      <vt:lpstr>Based On The Dataset</vt:lpstr>
      <vt:lpstr>Blacktivist Has Essentially Vanished</vt:lpstr>
      <vt:lpstr>PowerPoint Presentation</vt:lpstr>
      <vt:lpstr>Documenting The Now</vt:lpstr>
      <vt:lpstr>Potentially Valid Conjectures</vt:lpstr>
      <vt:lpstr>Can This Mean Multiple Authors?</vt:lpstr>
      <vt:lpstr>Photo Use Consistency</vt:lpstr>
      <vt:lpstr>Links To Social Media</vt:lpstr>
      <vt:lpstr>PowerPoint Presentation</vt:lpstr>
      <vt:lpstr>PowerPoint Presentation</vt:lpstr>
      <vt:lpstr>Based On The Evidence</vt:lpstr>
      <vt:lpstr>The Links Between Social Media Accounts</vt:lpstr>
      <vt:lpstr>Should We Not Have Access To This Information?</vt:lpstr>
      <vt:lpstr>PowerPoint Presentation</vt:lpstr>
      <vt:lpstr>PowerPoint Presentation</vt:lpstr>
      <vt:lpstr>Thoughts From The Author</vt:lpstr>
      <vt:lpstr>Concluding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Stevenson, Matthew</cp:lastModifiedBy>
  <cp:revision>33</cp:revision>
  <dcterms:created xsi:type="dcterms:W3CDTF">2019-03-05T02:19:47Z</dcterms:created>
  <dcterms:modified xsi:type="dcterms:W3CDTF">2019-03-06T20:44:49Z</dcterms:modified>
</cp:coreProperties>
</file>